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D7701C56-C0CE-42EB-98B5-6D058E40076F}" type="datetimeFigureOut">
              <a:rPr lang="en-US" smtClean="0"/>
              <a:t>3/26/2020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D0C6409-6BCE-4452-A48F-58035222D4B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D7701C56-C0CE-42EB-98B5-6D058E40076F}" type="datetimeFigureOut">
              <a:rPr lang="en-US" smtClean="0"/>
              <a:t>3/26/2020</a:t>
            </a:fld>
            <a:endParaRPr lang="en-US"/>
          </a:p>
        </p:txBody>
      </p:sp>
      <p:sp>
        <p:nvSpPr>
          <p:cNvPr id="9" name="Slide Number Placeholder 8"/>
          <p:cNvSpPr>
            <a:spLocks noGrp="1"/>
          </p:cNvSpPr>
          <p:nvPr>
            <p:ph type="sldNum" sz="quarter" idx="15"/>
          </p:nvPr>
        </p:nvSpPr>
        <p:spPr/>
        <p:txBody>
          <a:bodyPr rtlCol="0"/>
          <a:lstStyle/>
          <a:p>
            <a:fld id="{AD0C6409-6BCE-4452-A48F-58035222D4BA}"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7701C56-C0CE-42EB-98B5-6D058E40076F}" type="datetimeFigureOut">
              <a:rPr lang="en-US" smtClean="0"/>
              <a:t>3/26/2020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D0C6409-6BCE-4452-A48F-58035222D4B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7701C56-C0CE-42EB-98B5-6D058E40076F}"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0C6409-6BCE-4452-A48F-58035222D4BA}"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D7701C56-C0CE-42EB-98B5-6D058E40076F}" type="datetimeFigureOut">
              <a:rPr lang="en-US" smtClean="0"/>
              <a:t>3/26/2020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0C6409-6BCE-4452-A48F-58035222D4BA}"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D7701C56-C0CE-42EB-98B5-6D058E40076F}" type="datetimeFigureOut">
              <a:rPr lang="en-US" smtClean="0"/>
              <a:t>3/26/2020</a:t>
            </a:fld>
            <a:endParaRPr lang="en-US"/>
          </a:p>
        </p:txBody>
      </p:sp>
      <p:sp>
        <p:nvSpPr>
          <p:cNvPr id="7" name="Slide Number Placeholder 6"/>
          <p:cNvSpPr>
            <a:spLocks noGrp="1"/>
          </p:cNvSpPr>
          <p:nvPr>
            <p:ph type="sldNum" sz="quarter" idx="11"/>
          </p:nvPr>
        </p:nvSpPr>
        <p:spPr/>
        <p:txBody>
          <a:bodyPr rtlCol="0"/>
          <a:lstStyle/>
          <a:p>
            <a:fld id="{AD0C6409-6BCE-4452-A48F-58035222D4BA}"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01C56-C0CE-42EB-98B5-6D058E40076F}" type="datetimeFigureOut">
              <a:rPr lang="en-US" smtClean="0"/>
              <a:t>3/26/2020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D7701C56-C0CE-42EB-98B5-6D058E40076F}" type="datetimeFigureOut">
              <a:rPr lang="en-US" smtClean="0"/>
              <a:t>3/26/2020</a:t>
            </a:fld>
            <a:endParaRPr lang="en-US"/>
          </a:p>
        </p:txBody>
      </p:sp>
      <p:sp>
        <p:nvSpPr>
          <p:cNvPr id="22" name="Slide Number Placeholder 21"/>
          <p:cNvSpPr>
            <a:spLocks noGrp="1"/>
          </p:cNvSpPr>
          <p:nvPr>
            <p:ph type="sldNum" sz="quarter" idx="15"/>
          </p:nvPr>
        </p:nvSpPr>
        <p:spPr/>
        <p:txBody>
          <a:bodyPr rtlCol="0"/>
          <a:lstStyle/>
          <a:p>
            <a:fld id="{AD0C6409-6BCE-4452-A48F-58035222D4BA}"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7701C56-C0CE-42EB-98B5-6D058E40076F}" type="datetimeFigureOut">
              <a:rPr lang="en-US" smtClean="0"/>
              <a:t>3/26/2020</a:t>
            </a:fld>
            <a:endParaRPr lang="en-US"/>
          </a:p>
        </p:txBody>
      </p:sp>
      <p:sp>
        <p:nvSpPr>
          <p:cNvPr id="18" name="Slide Number Placeholder 17"/>
          <p:cNvSpPr>
            <a:spLocks noGrp="1"/>
          </p:cNvSpPr>
          <p:nvPr>
            <p:ph type="sldNum" sz="quarter" idx="11"/>
          </p:nvPr>
        </p:nvSpPr>
        <p:spPr/>
        <p:txBody>
          <a:bodyPr rtlCol="0"/>
          <a:lstStyle/>
          <a:p>
            <a:fld id="{AD0C6409-6BCE-4452-A48F-58035222D4BA}"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701C56-C0CE-42EB-98B5-6D058E40076F}"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701C56-C0CE-42EB-98B5-6D058E40076F}"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7701C56-C0CE-42EB-98B5-6D058E40076F}" type="datetimeFigureOut">
              <a:rPr lang="en-US" smtClean="0"/>
              <a:t>3/26/2020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D0C6409-6BCE-4452-A48F-58035222D4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534400" cy="2133600"/>
          </a:xfrm>
        </p:spPr>
        <p:txBody>
          <a:bodyPr>
            <a:normAutofit fontScale="90000"/>
          </a:bodyPr>
          <a:lstStyle/>
          <a:p>
            <a:pPr algn="ctr"/>
            <a:r>
              <a:rPr lang="ka-GE" dirty="0">
                <a:solidFill>
                  <a:schemeClr val="accent2">
                    <a:lumMod val="50000"/>
                  </a:schemeClr>
                </a:solidFill>
              </a:rPr>
              <a:t>თემა</a:t>
            </a:r>
            <a:r>
              <a:rPr lang="ka-GE" b="1" dirty="0">
                <a:solidFill>
                  <a:schemeClr val="accent2">
                    <a:lumMod val="50000"/>
                  </a:schemeClr>
                </a:solidFill>
              </a:rPr>
              <a:t> </a:t>
            </a:r>
            <a:r>
              <a:rPr lang="en-US" dirty="0">
                <a:solidFill>
                  <a:schemeClr val="accent2">
                    <a:lumMod val="50000"/>
                  </a:schemeClr>
                </a:solidFill>
              </a:rPr>
              <a:t>1.1.</a:t>
            </a:r>
            <a:br>
              <a:rPr lang="en-US" b="1" dirty="0">
                <a:solidFill>
                  <a:schemeClr val="accent2">
                    <a:lumMod val="50000"/>
                  </a:schemeClr>
                </a:solidFill>
              </a:rPr>
            </a:br>
            <a:r>
              <a:rPr lang="ka-GE" sz="3600" b="1" dirty="0">
                <a:solidFill>
                  <a:schemeClr val="accent2">
                    <a:lumMod val="50000"/>
                  </a:schemeClr>
                </a:solidFill>
              </a:rPr>
              <a:t>კომპიუტერების თაობები. კომპიუტერის</a:t>
            </a:r>
            <a:r>
              <a:rPr lang="en-US" sz="3600" b="1" dirty="0">
                <a:solidFill>
                  <a:schemeClr val="accent2">
                    <a:lumMod val="50000"/>
                  </a:schemeClr>
                </a:solidFill>
              </a:rPr>
              <a:t> </a:t>
            </a:r>
            <a:r>
              <a:rPr lang="ka-GE" sz="3600" b="1" dirty="0">
                <a:solidFill>
                  <a:schemeClr val="accent2">
                    <a:lumMod val="50000"/>
                  </a:schemeClr>
                </a:solidFill>
              </a:rPr>
              <a:t>განვითარების ძირითადი ეტაპები და კლასიფიკაცია</a:t>
            </a:r>
          </a:p>
        </p:txBody>
      </p:sp>
    </p:spTree>
    <p:extLst>
      <p:ext uri="{BB962C8B-B14F-4D97-AF65-F5344CB8AC3E}">
        <p14:creationId xmlns:p14="http://schemas.microsoft.com/office/powerpoint/2010/main" val="227705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7467600" cy="5864352"/>
          </a:xfrm>
        </p:spPr>
        <p:txBody>
          <a:bodyPr>
            <a:normAutofit lnSpcReduction="10000"/>
          </a:bodyPr>
          <a:lstStyle/>
          <a:p>
            <a:pPr marL="0" indent="0" algn="just">
              <a:buNone/>
            </a:pPr>
            <a:r>
              <a:rPr lang="ka-GE" dirty="0"/>
              <a:t>კომპიუტერული ტექნოლოგიების განვითარებას დიდი ხნის ისტორია არა აქვს, მაგრამ ამ მცირე დროის განმავლობაში ასეულობით განსხვავებული არქიტექტურის კომპიუტერი შეიქმნა.</a:t>
            </a:r>
            <a:endParaRPr lang="en-US" dirty="0"/>
          </a:p>
          <a:p>
            <a:pPr marL="0" indent="0" algn="just">
              <a:buNone/>
            </a:pPr>
            <a:r>
              <a:rPr lang="ka-GE" dirty="0">
                <a:solidFill>
                  <a:srgbClr val="C00000"/>
                </a:solidFill>
              </a:rPr>
              <a:t>მთელი ამ ხნის განმავლობაში კომპიუტერების ხუთი თაობა იქნა წარმოდგენილი.</a:t>
            </a:r>
          </a:p>
          <a:p>
            <a:pPr marL="0" indent="0" algn="just">
              <a:buNone/>
            </a:pPr>
            <a:r>
              <a:rPr lang="ka-GE" dirty="0"/>
              <a:t>1. ელექტრონული მილაკების ბაზაზე აგებული ელექტრონული გამომთვლელი მანქანები;</a:t>
            </a:r>
          </a:p>
          <a:p>
            <a:pPr marL="0" indent="0" algn="just">
              <a:buNone/>
            </a:pPr>
            <a:r>
              <a:rPr lang="ka-GE" dirty="0"/>
              <a:t>2. ტრანზისტორების ბაზაზე აგებული ელექტრონული გამომთვლელი მანქანები</a:t>
            </a:r>
          </a:p>
          <a:p>
            <a:pPr marL="0" indent="0" algn="just">
              <a:buNone/>
            </a:pPr>
            <a:r>
              <a:rPr lang="ka-GE" dirty="0"/>
              <a:t>3-5. ინტეგრალური მიკროსქემების ბაზაზე აგებული ელექტრონული გამომთვლელი მანქანები.</a:t>
            </a:r>
          </a:p>
          <a:p>
            <a:pPr marL="0" indent="0" algn="just">
              <a:buNone/>
            </a:pPr>
            <a:r>
              <a:rPr lang="ka-GE" dirty="0">
                <a:solidFill>
                  <a:srgbClr val="C00000"/>
                </a:solidFill>
              </a:rPr>
              <a:t>თანამედროვე პერსონალური კომპიუტერების ელემენტურ ბაზას ინტეგრალური მიკროსქემები წარმოადგენს.</a:t>
            </a:r>
            <a:endParaRPr lang="en-US" dirty="0">
              <a:solidFill>
                <a:srgbClr val="C00000"/>
              </a:solidFill>
            </a:endParaRPr>
          </a:p>
        </p:txBody>
      </p:sp>
    </p:spTree>
    <p:extLst>
      <p:ext uri="{BB962C8B-B14F-4D97-AF65-F5344CB8AC3E}">
        <p14:creationId xmlns:p14="http://schemas.microsoft.com/office/powerpoint/2010/main" val="2324202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7848600" cy="6169152"/>
          </a:xfrm>
        </p:spPr>
        <p:txBody>
          <a:bodyPr>
            <a:normAutofit fontScale="92500" lnSpcReduction="20000"/>
          </a:bodyPr>
          <a:lstStyle/>
          <a:p>
            <a:pPr marL="0" indent="0" algn="just">
              <a:buNone/>
            </a:pPr>
            <a:r>
              <a:rPr lang="ka-GE" dirty="0"/>
              <a:t>პირველი თაობის კომპიუტერების არქიტექტურის ჩამოყალიბებაში განსაკუთრებული ღვაწლი მიუძღვის იმ დროის ცნობილ მათემატიკოსს ჯონ ფონ ნეიმანს. </a:t>
            </a:r>
            <a:endParaRPr lang="en-US" dirty="0"/>
          </a:p>
          <a:p>
            <a:pPr marL="0" indent="0" algn="just">
              <a:buNone/>
            </a:pPr>
            <a:r>
              <a:rPr lang="ka-GE" dirty="0"/>
              <a:t>ფონ ნეიმანმა ჩამოაყალიბა კომპიუტერის ორგანიზაციის ძირითადი პრინციპები:</a:t>
            </a:r>
          </a:p>
          <a:p>
            <a:pPr marL="0" indent="0" algn="just">
              <a:buNone/>
            </a:pPr>
            <a:r>
              <a:rPr lang="ka-GE" dirty="0"/>
              <a:t>1. ორობითი კოდირება. კომპიუტერში ინფორმაციის წარმოდგენისთვის თვლის არა ათობითი, არამედ ორობითი სისტემა გამოიყენება.</a:t>
            </a:r>
          </a:p>
          <a:p>
            <a:pPr marL="0" indent="0" algn="just">
              <a:buNone/>
            </a:pPr>
            <a:r>
              <a:rPr lang="ka-GE" dirty="0"/>
              <a:t>2. პროგრამული მართვა. პროგრამა შედგება ბრძანებათა სიმრავლისგან, რომლებიც გარკვეული თანმიმდევრობით სრულდება.</a:t>
            </a:r>
          </a:p>
          <a:p>
            <a:pPr marL="0" indent="0" algn="just">
              <a:buNone/>
            </a:pPr>
            <a:r>
              <a:rPr lang="ka-GE" dirty="0"/>
              <a:t>3. პროგრამის შენახვა. ამოცანის შესრულების პროცესში შესაბამისი პროგრამა კომპიუტერის მეხსიერებაში უნდა იყოს.</a:t>
            </a:r>
          </a:p>
          <a:p>
            <a:pPr marL="0" indent="0" algn="just">
              <a:buNone/>
            </a:pPr>
            <a:r>
              <a:rPr lang="ka-GE" dirty="0"/>
              <a:t>4. მონაცემების და ბრძანებების წარმოდგენის ერთგვაროვნება. როგორც მონაცემები, ისე ბრძანებები ორობითი კოდით უნდა იქნას წარმოდგენილი.</a:t>
            </a:r>
          </a:p>
          <a:p>
            <a:pPr marL="0" indent="0" algn="just">
              <a:buNone/>
            </a:pPr>
            <a:r>
              <a:rPr lang="ka-GE" dirty="0"/>
              <a:t>5. მეხსიერების იერარქიული სტრუქტურა. კომპიუტერს სულ მცირე ორი ტიპის მეხსიერება უნდა ჰქონდეს _ ძირითადი და გარე.</a:t>
            </a:r>
            <a:endParaRPr lang="en-US" dirty="0"/>
          </a:p>
        </p:txBody>
      </p:sp>
    </p:spTree>
    <p:extLst>
      <p:ext uri="{BB962C8B-B14F-4D97-AF65-F5344CB8AC3E}">
        <p14:creationId xmlns:p14="http://schemas.microsoft.com/office/powerpoint/2010/main" val="209076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4343400"/>
            <a:ext cx="7848600" cy="2130552"/>
          </a:xfrm>
        </p:spPr>
        <p:txBody>
          <a:bodyPr>
            <a:normAutofit fontScale="85000" lnSpcReduction="10000"/>
          </a:bodyPr>
          <a:lstStyle/>
          <a:p>
            <a:pPr marL="0" indent="0" algn="just">
              <a:buNone/>
            </a:pPr>
            <a:r>
              <a:rPr lang="en-US" dirty="0"/>
              <a:t>I </a:t>
            </a:r>
            <a:r>
              <a:rPr lang="ka-GE" dirty="0"/>
              <a:t>თაობის კომპიუტერები ელექტრონული მილაკებით (ვაკუუმური მილაკებით) მუშაობდნენ. პირველი ელექტრონული გამომთვლელი მანქანა </a:t>
            </a:r>
            <a:r>
              <a:rPr lang="en-US" i="1" dirty="0"/>
              <a:t>ENIAC (Electronic</a:t>
            </a:r>
            <a:r>
              <a:rPr lang="en-US" dirty="0"/>
              <a:t> </a:t>
            </a:r>
            <a:r>
              <a:rPr lang="en-US" i="1" dirty="0" err="1"/>
              <a:t>Numberal</a:t>
            </a:r>
            <a:r>
              <a:rPr lang="en-US" i="1" dirty="0"/>
              <a:t> Integrator and Computer)</a:t>
            </a:r>
            <a:r>
              <a:rPr lang="ka-GE" dirty="0"/>
              <a:t> პენსილვანიის უნივერსიტეტში 1946 წელს ჯონ მოუშლიმ და ჯ. პრესპერ ეკერტიმ შექმნეს. 1949 წელს კემბრიჯის უნივერსიტეტში მორის უილკსმა შექმნა ელექტრონული გამომთვლელი მანქანა </a:t>
            </a:r>
            <a:r>
              <a:rPr lang="en-US" i="1" dirty="0"/>
              <a:t>EDSAC</a:t>
            </a:r>
            <a:r>
              <a:rPr lang="ka-GE" dirty="0"/>
              <a:t>.</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81000"/>
            <a:ext cx="3933825"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78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495800"/>
            <a:ext cx="7467600" cy="1978152"/>
          </a:xfrm>
        </p:spPr>
        <p:txBody>
          <a:bodyPr>
            <a:normAutofit fontScale="85000" lnSpcReduction="20000"/>
          </a:bodyPr>
          <a:lstStyle/>
          <a:p>
            <a:pPr marL="0" indent="0" algn="just">
              <a:buNone/>
            </a:pPr>
            <a:r>
              <a:rPr lang="en-US" dirty="0"/>
              <a:t>II </a:t>
            </a:r>
            <a:r>
              <a:rPr lang="ka-GE" dirty="0"/>
              <a:t>თაობის კომპიუტერებში ელექტრონული მილაკები დისკრეტულმა ნახევარგამტარულმა ელემენტებმა _ ტრანზისტორებმა შეცვალა. ტრანზისტორი გამოგონებული იქნა კომპანია </a:t>
            </a:r>
            <a:r>
              <a:rPr lang="en-US" i="1" dirty="0"/>
              <a:t>Bell Laboratories </a:t>
            </a:r>
            <a:r>
              <a:rPr lang="ka-GE" dirty="0"/>
              <a:t>თანამშრომლების _ ჯონ ბარდინის და უილიამ შოკლის მიერ. თრანზისტორებმა რევოლუცია მოახდინეს კომპიუტერულ ტექნიკაში და დასაბამი მისცეს კომპიუტერების მეორე თაობას.</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04800"/>
            <a:ext cx="5638800" cy="4140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4809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228600"/>
            <a:ext cx="7772400" cy="6245352"/>
          </a:xfrm>
        </p:spPr>
        <p:txBody>
          <a:bodyPr>
            <a:normAutofit fontScale="92500" lnSpcReduction="20000"/>
          </a:bodyPr>
          <a:lstStyle/>
          <a:p>
            <a:pPr marL="0" indent="0" algn="just">
              <a:buNone/>
            </a:pPr>
            <a:r>
              <a:rPr lang="en-US" dirty="0">
                <a:solidFill>
                  <a:srgbClr val="C00000"/>
                </a:solidFill>
              </a:rPr>
              <a:t>III </a:t>
            </a:r>
            <a:r>
              <a:rPr lang="ka-GE" dirty="0">
                <a:solidFill>
                  <a:srgbClr val="C00000"/>
                </a:solidFill>
              </a:rPr>
              <a:t>თაობის კომპიუტერები. </a:t>
            </a:r>
            <a:r>
              <a:rPr lang="ka-GE" dirty="0"/>
              <a:t>1958 წელს რობერტ ნოისმა გამოიგონა ინტეგრალური სქემა, რომელშიც მცირე ფართზე შესაძლებელი იყო ათეულობით ტრანზისტორის მოთავსება. ასეთ სქემებს დაარქვეს მცირე ინტეგრაციის სქემები (</a:t>
            </a:r>
            <a:r>
              <a:rPr lang="en-US" i="1" dirty="0"/>
              <a:t>Small Scale Integrated Circuits-SSIC</a:t>
            </a:r>
            <a:r>
              <a:rPr lang="ka-GE" dirty="0"/>
              <a:t>). 60-იანი წლების დასასრულს </a:t>
            </a:r>
            <a:r>
              <a:rPr lang="en-US" dirty="0"/>
              <a:t>III </a:t>
            </a:r>
            <a:r>
              <a:rPr lang="ka-GE" dirty="0"/>
              <a:t>თაობის კომპიუტერების ლოგიკური მოწყობილობები უკვე მთლიანად მცირე ინტეგრალურ სქემებზე იყო აგებული. ელექტრონული სქემების მუშაობის სატაქტო სიხშირე რამდენიმე მეგაჰერცამდე გაიზარდა. კომპიუტერის გაბარიტები, კვების ძაბვის სიდიდე და მის მიერ მოხმარებული სიმძლავრე შემცირდა,</a:t>
            </a:r>
          </a:p>
          <a:p>
            <a:pPr marL="0" indent="0" algn="just">
              <a:buNone/>
            </a:pPr>
            <a:r>
              <a:rPr lang="ka-GE" dirty="0"/>
              <a:t>ხოლო საიმედოობა და სწრაფქმედება მნიშვნელოვნად გაიზარდა. </a:t>
            </a:r>
            <a:r>
              <a:rPr lang="en-US" dirty="0"/>
              <a:t>III </a:t>
            </a:r>
            <a:r>
              <a:rPr lang="ka-GE" dirty="0"/>
              <a:t>თაობის კომპიუტერებში გარე მეხსიერებად ფართოდ გამოიყენებოდა დისკური დამგროვებლები.</a:t>
            </a:r>
          </a:p>
          <a:p>
            <a:pPr marL="0" indent="0" algn="just">
              <a:buNone/>
            </a:pPr>
            <a:r>
              <a:rPr lang="ka-GE" dirty="0"/>
              <a:t>გამოჩნდა მეხსიერების კიდევ ორი დონე: ზეოპერატიული დამამახსოვრებელი მოწყობილობა ტრიგერულ რეგისტრებზე და სწრაფი </a:t>
            </a:r>
            <a:r>
              <a:rPr lang="en-US" dirty="0"/>
              <a:t>Cash</a:t>
            </a:r>
            <a:r>
              <a:rPr lang="ka-GE" dirty="0"/>
              <a:t>-მეხსიერება. ინტეგრალურ სქემებზე დამუშავებული კომპიუტერები ტრანზისტორებზე დამუშავებულ კომპიუტერებთან შედარებით გამოირჩეოდნენ მცირე ზომით, ნაკლები ღირებულებით</a:t>
            </a:r>
            <a:r>
              <a:rPr lang="en-US" dirty="0"/>
              <a:t> </a:t>
            </a:r>
            <a:r>
              <a:rPr lang="ka-GE" dirty="0"/>
              <a:t>და მუშაობის უფრო მაღალი სიჩქარით. </a:t>
            </a:r>
          </a:p>
        </p:txBody>
      </p:sp>
    </p:spTree>
    <p:extLst>
      <p:ext uri="{BB962C8B-B14F-4D97-AF65-F5344CB8AC3E}">
        <p14:creationId xmlns:p14="http://schemas.microsoft.com/office/powerpoint/2010/main" val="3836707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505200"/>
            <a:ext cx="7696200" cy="3124200"/>
          </a:xfrm>
        </p:spPr>
        <p:txBody>
          <a:bodyPr>
            <a:normAutofit fontScale="70000" lnSpcReduction="20000"/>
          </a:bodyPr>
          <a:lstStyle/>
          <a:p>
            <a:pPr marL="0" indent="0" algn="just">
              <a:lnSpc>
                <a:spcPct val="120000"/>
              </a:lnSpc>
              <a:spcBef>
                <a:spcPts val="0"/>
              </a:spcBef>
              <a:buNone/>
            </a:pPr>
            <a:r>
              <a:rPr lang="ka-GE" b="1" dirty="0"/>
              <a:t>მესამე თაობის კომპიუტერების საფუძველზე ორგანიზდება სხვადასხვა დანიშნულების გამოთვლითი ქსელები.</a:t>
            </a:r>
          </a:p>
          <a:p>
            <a:pPr marL="0" indent="0" algn="just">
              <a:lnSpc>
                <a:spcPct val="120000"/>
              </a:lnSpc>
              <a:spcBef>
                <a:spcPts val="0"/>
              </a:spcBef>
              <a:buNone/>
            </a:pPr>
            <a:r>
              <a:rPr lang="ka-GE" b="1" dirty="0"/>
              <a:t>1964 წლისათვის კომპანია </a:t>
            </a:r>
            <a:r>
              <a:rPr lang="en-US" b="1" dirty="0"/>
              <a:t>IBM </a:t>
            </a:r>
            <a:r>
              <a:rPr lang="ka-GE" b="1" dirty="0"/>
              <a:t>ლიდერობდა კომპიუტერულ ბაზარზე. თუმცა ამ კომპანიის მიერ გამოშვებული</a:t>
            </a:r>
            <a:r>
              <a:rPr lang="en-US" b="1" dirty="0"/>
              <a:t> </a:t>
            </a:r>
            <a:r>
              <a:rPr lang="ka-GE" b="1" dirty="0"/>
              <a:t>კომპიუტერებისთვის არსებობდა შეუთავსებლობის პრობლემა. ამის გამო განვითარების მომდევნო ეტაპზე</a:t>
            </a:r>
          </a:p>
          <a:p>
            <a:pPr marL="0" indent="0" algn="just">
              <a:lnSpc>
                <a:spcPct val="120000"/>
              </a:lnSpc>
              <a:spcBef>
                <a:spcPts val="0"/>
              </a:spcBef>
              <a:buNone/>
            </a:pPr>
            <a:r>
              <a:rPr lang="en-US" b="1" dirty="0"/>
              <a:t>IBM-</a:t>
            </a:r>
            <a:r>
              <a:rPr lang="ka-GE" b="1" dirty="0"/>
              <a:t>მა დაამუშავა კომპიუტერების სერია </a:t>
            </a:r>
            <a:r>
              <a:rPr lang="en-US" b="1" dirty="0"/>
              <a:t>IBM SYSTEM/360 (</a:t>
            </a:r>
            <a:r>
              <a:rPr lang="ka-GE" b="1" dirty="0"/>
              <a:t>მოდელი 30, მოდელი 40, მოდელი 50, მოდელი 60).</a:t>
            </a:r>
          </a:p>
          <a:p>
            <a:pPr marL="0" indent="0" algn="just">
              <a:lnSpc>
                <a:spcPct val="120000"/>
              </a:lnSpc>
              <a:spcBef>
                <a:spcPts val="0"/>
              </a:spcBef>
              <a:buNone/>
            </a:pPr>
            <a:r>
              <a:rPr lang="ka-GE" b="1" dirty="0"/>
              <a:t>ეს იყო კომპიუტერების მთელი ოჯახი ერთი და იგივე ენით. ყოველი შემდეგი მოდელი წინასთან შედარებით</a:t>
            </a:r>
            <a:r>
              <a:rPr lang="en-US" b="1" dirty="0"/>
              <a:t> </a:t>
            </a:r>
            <a:r>
              <a:rPr lang="ka-GE" b="1" dirty="0"/>
              <a:t>იყო უფრო დიდი ზომის და უფრო მძლავრი, მაგრამ ერთი მათგანისთვის დაწერილი პროგრამების გამოყენება</a:t>
            </a:r>
          </a:p>
          <a:p>
            <a:pPr marL="0" indent="0" algn="just">
              <a:lnSpc>
                <a:spcPct val="120000"/>
              </a:lnSpc>
              <a:spcBef>
                <a:spcPts val="0"/>
              </a:spcBef>
              <a:buNone/>
            </a:pPr>
            <a:r>
              <a:rPr lang="ka-GE" b="1" dirty="0"/>
              <a:t>სხვა მოდელებშიც იყო შესაძლებელი.</a:t>
            </a:r>
            <a:endParaRPr lang="en-US"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2400"/>
            <a:ext cx="500244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689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648200"/>
            <a:ext cx="7467600" cy="1825752"/>
          </a:xfrm>
        </p:spPr>
        <p:txBody>
          <a:bodyPr/>
          <a:lstStyle/>
          <a:p>
            <a:pPr marL="0" indent="0">
              <a:buNone/>
            </a:pPr>
            <a:r>
              <a:rPr lang="ka-GE" dirty="0"/>
              <a:t>მინიკომპიუტერი </a:t>
            </a:r>
            <a:r>
              <a:rPr lang="en-US" dirty="0"/>
              <a:t>PDP-11 </a:t>
            </a:r>
          </a:p>
          <a:p>
            <a:pPr marL="0" indent="0">
              <a:buNone/>
            </a:pPr>
            <a:endParaRPr lang="en-US" dirty="0"/>
          </a:p>
          <a:p>
            <a:pPr marL="0" indent="0">
              <a:buNone/>
            </a:pPr>
            <a:r>
              <a:rPr lang="ka-GE" dirty="0"/>
              <a:t> სუპერკომპიუტერი </a:t>
            </a:r>
            <a:r>
              <a:rPr lang="en-US" dirty="0"/>
              <a:t>VAX 11/780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90600"/>
            <a:ext cx="2381250"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1" y="990600"/>
            <a:ext cx="4572000" cy="2924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193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normAutofit fontScale="92500" lnSpcReduction="20000"/>
          </a:bodyPr>
          <a:lstStyle/>
          <a:p>
            <a:pPr marL="0" indent="0" algn="just">
              <a:buNone/>
            </a:pPr>
            <a:r>
              <a:rPr lang="en-US" b="1" dirty="0">
                <a:solidFill>
                  <a:srgbClr val="C00000"/>
                </a:solidFill>
              </a:rPr>
              <a:t>IV </a:t>
            </a:r>
            <a:r>
              <a:rPr lang="ka-GE" b="1" dirty="0">
                <a:solidFill>
                  <a:srgbClr val="C00000"/>
                </a:solidFill>
              </a:rPr>
              <a:t>თაობის კომპიუტერების </a:t>
            </a:r>
            <a:r>
              <a:rPr lang="ka-GE" dirty="0"/>
              <a:t>ბაზაა ე.წ. მაღალი ინტეგრაციის მიკროსქემები. მაღალი და ზემაღალი ინტეგრალური სქემების შექმნამ 80-იან წლებში შესაძლებელი გახადა ერთ კორპუსში მოეთავსებინათ ჯერ ათეულობით ათასი, ხოლო შემდეგ _ მილიონობით ტრანზისტორი. ერთ მიკროსქემას შეუძლია მთლიანად შეცვალოს </a:t>
            </a:r>
            <a:r>
              <a:rPr lang="en-US" dirty="0"/>
              <a:t>I </a:t>
            </a:r>
            <a:r>
              <a:rPr lang="ka-GE" dirty="0"/>
              <a:t>თაობის კომპიუტერის რომელიმე მოწყობილობა. ამან, ერთი მხრივ, კომპიუტერების ზომების, ელექტროენერგიის</a:t>
            </a:r>
            <a:r>
              <a:rPr lang="en-US" dirty="0"/>
              <a:t> </a:t>
            </a:r>
            <a:r>
              <a:rPr lang="ka-GE" dirty="0"/>
              <a:t>დანახარჯისა და ფასის ძალიან დიდი შემცირება და, მეორე მხრივ, სწრაფქმედების (წამში 108-109 ოპერაცია) და საიმედოობის ძალიან მნიშვნელოვანი ზრდა გამოიწვია. ადრინდელი კომპიუტერები იმდენად დიდი და ძვირადღირებული იყო, რომ კომპანიებს მათი მომსახურებისთვის სპეციალური სამსახურები _ გამოთვლითი ცენტრები ესაჭიროებოდათ. 80-იან წლებში კი კომპიუტერების ფასები იმდენად შემცირდა, რომ მათი</a:t>
            </a:r>
            <a:r>
              <a:rPr lang="en-US" dirty="0"/>
              <a:t> </a:t>
            </a:r>
            <a:r>
              <a:rPr lang="ka-GE" dirty="0"/>
              <a:t>შეძენა უკვე ცალკეულ ადამიანებსაც შეეძლოთ. დაიწყო პერსონალური კომპიუტერების ერა, რომლისთვისაც დამახასიათებელია გამოყენების სფეროს მნიშვნელოვანი გაფართოება.</a:t>
            </a:r>
            <a:endParaRPr lang="en-US" dirty="0"/>
          </a:p>
        </p:txBody>
      </p:sp>
    </p:spTree>
    <p:extLst>
      <p:ext uri="{BB962C8B-B14F-4D97-AF65-F5344CB8AC3E}">
        <p14:creationId xmlns:p14="http://schemas.microsoft.com/office/powerpoint/2010/main" val="4240283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676400" y="4572000"/>
            <a:ext cx="6248400" cy="685800"/>
          </a:xfrm>
        </p:spPr>
        <p:txBody>
          <a:bodyPr/>
          <a:lstStyle/>
          <a:p>
            <a:pPr marL="0" indent="0">
              <a:buNone/>
            </a:pPr>
            <a:r>
              <a:rPr lang="en-US" dirty="0"/>
              <a:t>SUN-2 </a:t>
            </a:r>
            <a:r>
              <a:rPr lang="ka-GE" dirty="0"/>
              <a:t>სამუშაო სადგური და სერვერი </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60664"/>
            <a:ext cx="37147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949778"/>
            <a:ext cx="2333625"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9190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4419600"/>
            <a:ext cx="7315200" cy="1444752"/>
          </a:xfrm>
        </p:spPr>
        <p:txBody>
          <a:bodyPr/>
          <a:lstStyle/>
          <a:p>
            <a:pPr marL="0" indent="0" algn="ctr">
              <a:buNone/>
            </a:pPr>
            <a:r>
              <a:rPr lang="en-US" dirty="0"/>
              <a:t>IBM PC</a:t>
            </a:r>
            <a:r>
              <a:rPr lang="ka-GE" dirty="0"/>
              <a:t> </a:t>
            </a:r>
            <a:r>
              <a:rPr lang="en-US" dirty="0"/>
              <a:t>XT</a:t>
            </a:r>
            <a:r>
              <a:rPr lang="ka-GE" dirty="0"/>
              <a:t> ორიგინალური ვერსია </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838200"/>
            <a:ext cx="4343400"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657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81000"/>
            <a:ext cx="7696200" cy="6324600"/>
          </a:xfrm>
        </p:spPr>
        <p:txBody>
          <a:bodyPr>
            <a:normAutofit fontScale="92500" lnSpcReduction="20000"/>
          </a:bodyPr>
          <a:lstStyle/>
          <a:p>
            <a:pPr marL="0" indent="0" algn="just">
              <a:buNone/>
            </a:pPr>
            <a:r>
              <a:rPr lang="en-US" b="1" dirty="0">
                <a:solidFill>
                  <a:srgbClr val="C00000"/>
                </a:solidFill>
              </a:rPr>
              <a:t>V </a:t>
            </a:r>
            <a:r>
              <a:rPr lang="ka-GE" b="1" dirty="0">
                <a:solidFill>
                  <a:srgbClr val="C00000"/>
                </a:solidFill>
              </a:rPr>
              <a:t>თაობის კომპიუტერების </a:t>
            </a:r>
            <a:r>
              <a:rPr lang="ka-GE" dirty="0"/>
              <a:t>განვითარების ძირითადი კონცეფცია შეიძლება ჩამოყალიბდეს შემდეგნაირად: ზერთულ მიკროპროცესორებზე დაფუძნებული პარალელურ-ვექტორული სტრუქტურის მქონე კომპიუტერები, რომლებიც ერთდროულად ასრულებენ პროგრამის ათეულობით მიმდევრობით ბრძანებას; კომპიუტერები, რომლებსაც აქვთ მრავალი ასეული პარალელურად მომუშავე პროცესორი. ეს შესაძლებლობას იძლევა შეიქმნას მონაცემთა დამუშავების სტრუქტურები, ეფექტური ქსელური კომპიუტერული სისტემები. მეხუთე თაობის კომპიუტერების აგება გათვალისწინებული იყო ახალ ელემენტურ ბაზაზე, რომელიც დაეფუძნებოდა ადამიანის ინტელექტის მოდელს. ამჟამად მუშაობენ ელექტრონული მოწყობილობების შესაქმნელად,</a:t>
            </a:r>
            <a:r>
              <a:rPr lang="en-US" dirty="0"/>
              <a:t> </a:t>
            </a:r>
            <a:r>
              <a:rPr lang="ka-GE" dirty="0"/>
              <a:t>რომლებიც გაიმეორებენ ნეირონის ფუნქციებს (ნეირო- ჩიპები). ნეიროჩიპებისგან იქმნება ნეირონის მსგავსი სისტემები, რომლებიც ნეიროჩიპებს გააერთიანებენ ქსელში. თუმცა ახალმა ტექნოლოგიამ ჯერ-ჯერობით განვითარება ვერ პოვა. ამჟამად მიმდინარეობს ზემაღალი ინტეგრაციის სქემების წარმოების ტექნოლოგიების გაუმჯობესება.</a:t>
            </a:r>
            <a:endParaRPr lang="en-US" dirty="0"/>
          </a:p>
        </p:txBody>
      </p:sp>
    </p:spTree>
    <p:extLst>
      <p:ext uri="{BB962C8B-B14F-4D97-AF65-F5344CB8AC3E}">
        <p14:creationId xmlns:p14="http://schemas.microsoft.com/office/powerpoint/2010/main" val="2086140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600200" y="5029200"/>
            <a:ext cx="6324600" cy="1444752"/>
          </a:xfrm>
        </p:spPr>
        <p:txBody>
          <a:bodyPr/>
          <a:lstStyle/>
          <a:p>
            <a:pPr marL="0" indent="0">
              <a:buNone/>
            </a:pPr>
            <a:r>
              <a:rPr lang="ka-GE" dirty="0"/>
              <a:t>სუპერკომპიუტული სისტემა </a:t>
            </a:r>
            <a:r>
              <a:rPr lang="en-US" dirty="0"/>
              <a:t>JUGENE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161" y="609600"/>
            <a:ext cx="6115050"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286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219200"/>
            <a:ext cx="7467600" cy="4648200"/>
          </a:xfrm>
        </p:spPr>
        <p:txBody>
          <a:bodyPr>
            <a:normAutofit fontScale="92500" lnSpcReduction="10000"/>
          </a:bodyPr>
          <a:lstStyle/>
          <a:p>
            <a:pPr marL="0" indent="0" algn="ctr">
              <a:buNone/>
            </a:pPr>
            <a:r>
              <a:rPr lang="ka-GE" b="1" dirty="0">
                <a:solidFill>
                  <a:srgbClr val="C00000"/>
                </a:solidFill>
              </a:rPr>
              <a:t>კომპიუტერების კლასიფიკაციის ძირითადი</a:t>
            </a:r>
          </a:p>
          <a:p>
            <a:pPr marL="0" indent="0" algn="ctr">
              <a:buNone/>
            </a:pPr>
            <a:r>
              <a:rPr lang="ka-GE" b="1" dirty="0">
                <a:solidFill>
                  <a:srgbClr val="C00000"/>
                </a:solidFill>
              </a:rPr>
              <a:t>კრიტერიუმები</a:t>
            </a:r>
            <a:endParaRPr lang="en-US" b="1" dirty="0">
              <a:solidFill>
                <a:srgbClr val="C00000"/>
              </a:solidFill>
            </a:endParaRPr>
          </a:p>
          <a:p>
            <a:pPr marL="0" indent="0" algn="ctr">
              <a:buNone/>
            </a:pPr>
            <a:endParaRPr lang="en-US" b="1" dirty="0">
              <a:solidFill>
                <a:srgbClr val="C00000"/>
              </a:solidFill>
            </a:endParaRPr>
          </a:p>
          <a:p>
            <a:pPr marL="0" indent="0" algn="ctr">
              <a:buNone/>
            </a:pPr>
            <a:endParaRPr lang="ka-GE" b="1" dirty="0">
              <a:solidFill>
                <a:srgbClr val="C00000"/>
              </a:solidFill>
            </a:endParaRPr>
          </a:p>
          <a:p>
            <a:pPr marL="0" indent="0" algn="just">
              <a:buNone/>
            </a:pPr>
            <a:r>
              <a:rPr lang="ka-GE" dirty="0"/>
              <a:t>გამომთვლელი მანქანების კლასიფიკაცია შესაძლებელია სხვადასხვა ნიშნით, მაგალითად, დანიშნულების, სიდიდის, გამოთვლითი სიმძლავრის და ფუნქციური შესაძლებლობების მიხედვით.</a:t>
            </a:r>
          </a:p>
          <a:p>
            <a:pPr marL="0" indent="0" algn="just">
              <a:buNone/>
            </a:pPr>
            <a:r>
              <a:rPr lang="ka-GE" dirty="0"/>
              <a:t>დანიშნულების მიხედვით კომპიუტერები შეიძლება სამ ჯგუფად დაიყოს:</a:t>
            </a:r>
          </a:p>
          <a:p>
            <a:pPr marL="0" indent="0" algn="just">
              <a:buNone/>
            </a:pPr>
            <a:r>
              <a:rPr lang="ka-GE" dirty="0"/>
              <a:t>• უნივერსალური (საერთო დანიშნულების);</a:t>
            </a:r>
          </a:p>
          <a:p>
            <a:pPr marL="0" indent="0" algn="just">
              <a:buNone/>
            </a:pPr>
            <a:r>
              <a:rPr lang="ka-GE" dirty="0"/>
              <a:t>• პრობლემურ-ორიენტირებული;</a:t>
            </a:r>
          </a:p>
          <a:p>
            <a:pPr marL="0" indent="0" algn="just">
              <a:buNone/>
            </a:pPr>
            <a:r>
              <a:rPr lang="ka-GE" dirty="0"/>
              <a:t>• სპეციალიზებული.</a:t>
            </a:r>
            <a:endParaRPr lang="en-US" dirty="0"/>
          </a:p>
        </p:txBody>
      </p:sp>
    </p:spTree>
    <p:extLst>
      <p:ext uri="{BB962C8B-B14F-4D97-AF65-F5344CB8AC3E}">
        <p14:creationId xmlns:p14="http://schemas.microsoft.com/office/powerpoint/2010/main" val="62223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533400"/>
            <a:ext cx="6858000" cy="5715000"/>
          </a:xfrm>
        </p:spPr>
        <p:txBody>
          <a:bodyPr>
            <a:normAutofit lnSpcReduction="10000"/>
          </a:bodyPr>
          <a:lstStyle/>
          <a:p>
            <a:pPr marL="0" indent="0" algn="just">
              <a:buNone/>
            </a:pPr>
            <a:r>
              <a:rPr lang="ka-GE" b="1" dirty="0">
                <a:solidFill>
                  <a:srgbClr val="C00000"/>
                </a:solidFill>
              </a:rPr>
              <a:t>უნივერსალური კომპიუტერები განკუთვნილია </a:t>
            </a:r>
            <a:r>
              <a:rPr lang="ka-GE" dirty="0"/>
              <a:t>საინჟინრო, ტექნიკური, ეკონომიკური, მათემატიკური და სხვა ტიპის ამოცანების გადასაწყვეტად, რომლებიც ალგორითმების სირთულით და დასამუშავებელ მონაცემთა დიდი რაოდენობით ხასიათდება.</a:t>
            </a:r>
            <a:endParaRPr lang="en-US" dirty="0"/>
          </a:p>
          <a:p>
            <a:pPr marL="0" indent="0" algn="just">
              <a:buNone/>
            </a:pPr>
            <a:r>
              <a:rPr lang="ka-GE" b="1" dirty="0">
                <a:solidFill>
                  <a:srgbClr val="C00000"/>
                </a:solidFill>
              </a:rPr>
              <a:t>პრობლემურ-ორიენტირებული კომპიუტერები </a:t>
            </a:r>
            <a:r>
              <a:rPr lang="ka-GE" dirty="0"/>
              <a:t>განკუთვნილია შედარებით ვიწრო წრის კონკრეტული ამოცანების წრისათვის, რომლებიც, როგორც წესი, ტექნოლოგიური ობიექტების მართვასთან არიან დაკავშირებუი</a:t>
            </a:r>
            <a:r>
              <a:rPr lang="en-US" dirty="0"/>
              <a:t>.</a:t>
            </a:r>
          </a:p>
          <a:p>
            <a:pPr marL="0" indent="0" algn="just">
              <a:buNone/>
            </a:pPr>
            <a:r>
              <a:rPr lang="ka-GE" b="1" dirty="0">
                <a:solidFill>
                  <a:srgbClr val="C00000"/>
                </a:solidFill>
              </a:rPr>
              <a:t>სპეციალიზირებული კომპიუტერები </a:t>
            </a:r>
            <a:r>
              <a:rPr lang="ka-GE" dirty="0"/>
              <a:t>გათვალისწინებულია განსაზღვრული, ვიწრო წრის ამოცანების შესასრულებლად ან განსაზღვრული ჯგუფის ფუნქციათა რეალიზაციისთვის.</a:t>
            </a:r>
          </a:p>
          <a:p>
            <a:pPr marL="0" indent="0">
              <a:buNone/>
            </a:pPr>
            <a:endParaRPr lang="en-US" dirty="0"/>
          </a:p>
        </p:txBody>
      </p:sp>
    </p:spTree>
    <p:extLst>
      <p:ext uri="{BB962C8B-B14F-4D97-AF65-F5344CB8AC3E}">
        <p14:creationId xmlns:p14="http://schemas.microsoft.com/office/powerpoint/2010/main" val="1521181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4876800"/>
          </a:xfrm>
        </p:spPr>
        <p:txBody>
          <a:bodyPr/>
          <a:lstStyle/>
          <a:p>
            <a:pPr marL="0" indent="0">
              <a:buNone/>
            </a:pPr>
            <a:r>
              <a:rPr lang="ka-GE" b="1" dirty="0">
                <a:solidFill>
                  <a:srgbClr val="C00000"/>
                </a:solidFill>
              </a:rPr>
              <a:t>სიდიდის და გამოთვლითი სიმძლავრის მიხედვით კომპიუტერები შემდეგნაირად კლასიფიცირდება:</a:t>
            </a:r>
          </a:p>
          <a:p>
            <a:pPr marL="0" indent="0">
              <a:buNone/>
            </a:pPr>
            <a:r>
              <a:rPr lang="ka-GE" dirty="0"/>
              <a:t>• </a:t>
            </a:r>
            <a:r>
              <a:rPr lang="en-US" dirty="0"/>
              <a:t>“</a:t>
            </a:r>
            <a:r>
              <a:rPr lang="ka-GE" dirty="0"/>
              <a:t>ერთჯერადი</a:t>
            </a:r>
            <a:r>
              <a:rPr lang="en-US" dirty="0"/>
              <a:t>”</a:t>
            </a:r>
            <a:r>
              <a:rPr lang="ka-GE" dirty="0"/>
              <a:t> კომპიუტერები;</a:t>
            </a:r>
          </a:p>
          <a:p>
            <a:pPr marL="0" indent="0">
              <a:buNone/>
            </a:pPr>
            <a:r>
              <a:rPr lang="ka-GE" dirty="0"/>
              <a:t>• ჩაშენებული კომპიუტერები (მიკროკონტროლერები);</a:t>
            </a:r>
          </a:p>
          <a:p>
            <a:pPr marL="0" indent="0">
              <a:buNone/>
            </a:pPr>
            <a:r>
              <a:rPr lang="ka-GE" dirty="0"/>
              <a:t>• სათამაშო კომპიუტერები;</a:t>
            </a:r>
          </a:p>
          <a:p>
            <a:pPr marL="0" indent="0">
              <a:buNone/>
            </a:pPr>
            <a:r>
              <a:rPr lang="ka-GE" dirty="0"/>
              <a:t>• პერსონალური კომპიუტერები;</a:t>
            </a:r>
          </a:p>
          <a:p>
            <a:pPr marL="0" indent="0">
              <a:buNone/>
            </a:pPr>
            <a:r>
              <a:rPr lang="ka-GE" dirty="0"/>
              <a:t>• სერვერები;</a:t>
            </a:r>
          </a:p>
          <a:p>
            <a:pPr marL="0" indent="0">
              <a:buNone/>
            </a:pPr>
            <a:r>
              <a:rPr lang="ka-GE" dirty="0"/>
              <a:t>• სამუშაო სადგურების კომპლექსები;</a:t>
            </a:r>
          </a:p>
          <a:p>
            <a:pPr marL="0" indent="0">
              <a:buNone/>
            </a:pPr>
            <a:r>
              <a:rPr lang="ka-GE" dirty="0"/>
              <a:t>• მეინფრეიმები;</a:t>
            </a:r>
          </a:p>
          <a:p>
            <a:pPr marL="0" indent="0">
              <a:buNone/>
            </a:pPr>
            <a:r>
              <a:rPr lang="ka-GE" dirty="0"/>
              <a:t>• სუპერკომპიუტერები.</a:t>
            </a:r>
          </a:p>
          <a:p>
            <a:pPr marL="0" indent="0">
              <a:buNone/>
            </a:pPr>
            <a:endParaRPr lang="en-US" dirty="0"/>
          </a:p>
        </p:txBody>
      </p:sp>
    </p:spTree>
    <p:extLst>
      <p:ext uri="{BB962C8B-B14F-4D97-AF65-F5344CB8AC3E}">
        <p14:creationId xmlns:p14="http://schemas.microsoft.com/office/powerpoint/2010/main" val="140608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5943600"/>
          </a:xfrm>
        </p:spPr>
        <p:txBody>
          <a:bodyPr>
            <a:normAutofit lnSpcReduction="10000"/>
          </a:bodyPr>
          <a:lstStyle/>
          <a:p>
            <a:pPr marL="0" indent="0" algn="just">
              <a:buNone/>
            </a:pPr>
            <a:r>
              <a:rPr lang="en-US" b="1" dirty="0">
                <a:solidFill>
                  <a:srgbClr val="C00000"/>
                </a:solidFill>
              </a:rPr>
              <a:t>“</a:t>
            </a:r>
            <a:r>
              <a:rPr lang="ka-GE" b="1" dirty="0">
                <a:solidFill>
                  <a:srgbClr val="C00000"/>
                </a:solidFill>
              </a:rPr>
              <a:t>ერთჯერადი</a:t>
            </a:r>
            <a:r>
              <a:rPr lang="en-US" b="1" dirty="0">
                <a:solidFill>
                  <a:srgbClr val="C00000"/>
                </a:solidFill>
              </a:rPr>
              <a:t>”</a:t>
            </a:r>
            <a:r>
              <a:rPr lang="ka-GE" b="1" dirty="0">
                <a:solidFill>
                  <a:srgbClr val="C00000"/>
                </a:solidFill>
              </a:rPr>
              <a:t> </a:t>
            </a:r>
            <a:r>
              <a:rPr lang="ka-GE" dirty="0"/>
              <a:t>კომპიუტერი არის მიკროსქემა, რომელსაც ერთი კონკრეტული ფუნქცია აქვს. მაგალითად, </a:t>
            </a:r>
            <a:r>
              <a:rPr lang="en-US" dirty="0"/>
              <a:t>“</a:t>
            </a:r>
            <a:r>
              <a:rPr lang="ka-GE" dirty="0"/>
              <a:t>ერთჯერადი</a:t>
            </a:r>
            <a:r>
              <a:rPr lang="en-US" dirty="0"/>
              <a:t>”</a:t>
            </a:r>
            <a:r>
              <a:rPr lang="ka-GE" dirty="0"/>
              <a:t> კომპიუტერია სათამაშოებში ან მოსალოც ბარათებში ჩაყენებული მიკროჩიპი.</a:t>
            </a:r>
            <a:endParaRPr lang="en-US" dirty="0"/>
          </a:p>
          <a:p>
            <a:pPr marL="0" indent="0" algn="just">
              <a:buNone/>
            </a:pPr>
            <a:r>
              <a:rPr lang="ka-GE" b="1" dirty="0">
                <a:solidFill>
                  <a:srgbClr val="C00000"/>
                </a:solidFill>
              </a:rPr>
              <a:t>მიკროკონტროლერები</a:t>
            </a:r>
            <a:r>
              <a:rPr lang="ka-GE" dirty="0"/>
              <a:t> ანუ ჩაშენებული კონტროლერები უმეტესად საყოფაცხოვრებო ტექნიკაში გამოიყენება. ისინი მოწყობილობების მართვის და მათი სამომხმარებლო ინტერფეისების ორგანიზაციისთვის გამოიყენება. </a:t>
            </a:r>
            <a:endParaRPr lang="en-US" dirty="0"/>
          </a:p>
          <a:p>
            <a:pPr marL="0" indent="0" algn="just">
              <a:buNone/>
            </a:pPr>
            <a:r>
              <a:rPr lang="ka-GE" b="1" dirty="0">
                <a:solidFill>
                  <a:srgbClr val="C00000"/>
                </a:solidFill>
              </a:rPr>
              <a:t>სათამაშო კომპიუტერი </a:t>
            </a:r>
            <a:r>
              <a:rPr lang="ka-GE" dirty="0"/>
              <a:t>ფაქტობრივად იგივე პერსონალური კომპიუტერია, რომელიც ვიდეო და აუდიო კონტროლერების მაღალი მახასიათებლებით,</a:t>
            </a:r>
            <a:r>
              <a:rPr lang="en-US" dirty="0"/>
              <a:t> </a:t>
            </a:r>
            <a:r>
              <a:rPr lang="ka-GE" dirty="0"/>
              <a:t>პერიფერიული</a:t>
            </a:r>
            <a:r>
              <a:rPr lang="en-US" dirty="0"/>
              <a:t> </a:t>
            </a:r>
            <a:r>
              <a:rPr lang="ka-GE" dirty="0"/>
              <a:t> </a:t>
            </a:r>
            <a:r>
              <a:rPr lang="en-US" dirty="0"/>
              <a:t>  </a:t>
            </a:r>
            <a:r>
              <a:rPr lang="ka-GE" dirty="0"/>
              <a:t>მოწყობილობების ნაკლები რაოდენობით და გაფართოების ნაკლები შესაძლებლობით გამოირჩევა.</a:t>
            </a:r>
            <a:endParaRPr lang="en-US" dirty="0"/>
          </a:p>
        </p:txBody>
      </p:sp>
    </p:spTree>
    <p:extLst>
      <p:ext uri="{BB962C8B-B14F-4D97-AF65-F5344CB8AC3E}">
        <p14:creationId xmlns:p14="http://schemas.microsoft.com/office/powerpoint/2010/main" val="1918399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normAutofit fontScale="92500" lnSpcReduction="20000"/>
          </a:bodyPr>
          <a:lstStyle/>
          <a:p>
            <a:pPr marL="0" indent="0" algn="just">
              <a:buNone/>
            </a:pPr>
            <a:r>
              <a:rPr lang="ka-GE" dirty="0"/>
              <a:t>არსებობს პერსონალური კომპიუტერების ორი სახეობა </a:t>
            </a:r>
            <a:r>
              <a:rPr lang="en-US" dirty="0"/>
              <a:t>:</a:t>
            </a:r>
            <a:r>
              <a:rPr lang="ka-GE" dirty="0"/>
              <a:t> </a:t>
            </a:r>
            <a:r>
              <a:rPr lang="ka-GE" b="1" dirty="0">
                <a:solidFill>
                  <a:srgbClr val="C00000"/>
                </a:solidFill>
              </a:rPr>
              <a:t>სამაგიდო</a:t>
            </a:r>
            <a:r>
              <a:rPr lang="ka-GE" dirty="0"/>
              <a:t> და </a:t>
            </a:r>
            <a:r>
              <a:rPr lang="ka-GE" b="1" dirty="0">
                <a:solidFill>
                  <a:srgbClr val="C00000"/>
                </a:solidFill>
              </a:rPr>
              <a:t>პორტატიული (ნოუთბუქი)</a:t>
            </a:r>
            <a:r>
              <a:rPr lang="ka-GE" dirty="0"/>
              <a:t>. პერსონალური კომპიუტერები რთული ოპერაციული სისტემებით, გაფართოების შესაძლებლობით და გამოყენებითი პროგრამების ფართო სპექტრით გამოირჩევა.</a:t>
            </a:r>
          </a:p>
          <a:p>
            <a:pPr marL="0" indent="0" algn="just">
              <a:buNone/>
            </a:pPr>
            <a:r>
              <a:rPr lang="ka-GE" b="1" dirty="0">
                <a:solidFill>
                  <a:srgbClr val="C00000"/>
                </a:solidFill>
              </a:rPr>
              <a:t>ნოუთბუქი</a:t>
            </a:r>
            <a:r>
              <a:rPr lang="ka-GE" dirty="0"/>
              <a:t>, კომპაქტურობის გარდა, სამაგიდო კომპიუტერისგან ფაქტობრივად არაფრით განსხვავდება. მასში ანალოგიური, თუმცა სამაგიდო კომპიუტერებთან შედარებით შემცირებული ზომის კომპონენტები ყენდება.</a:t>
            </a:r>
            <a:endParaRPr lang="en-US" dirty="0"/>
          </a:p>
          <a:p>
            <a:pPr marL="0" indent="0" algn="just">
              <a:buNone/>
            </a:pPr>
            <a:r>
              <a:rPr lang="ka-GE" dirty="0"/>
              <a:t>პერსონალურ კომპიუტერებთან ახლოს დგას </a:t>
            </a:r>
            <a:r>
              <a:rPr lang="ka-GE" b="1" dirty="0">
                <a:solidFill>
                  <a:srgbClr val="C00000"/>
                </a:solidFill>
              </a:rPr>
              <a:t>ჯიბის კომპიუტერები</a:t>
            </a:r>
            <a:r>
              <a:rPr lang="ka-GE" dirty="0"/>
              <a:t> (</a:t>
            </a:r>
            <a:r>
              <a:rPr lang="en-US" dirty="0"/>
              <a:t>PDA). </a:t>
            </a:r>
            <a:r>
              <a:rPr lang="ka-GE" dirty="0"/>
              <a:t>ისინი ნოუთბუქებთან შედარებით მცირე ზომისანი არიან, თუმცა პროცესორი, მეხსიერება,</a:t>
            </a:r>
            <a:r>
              <a:rPr lang="en-US" dirty="0"/>
              <a:t> </a:t>
            </a:r>
            <a:r>
              <a:rPr lang="ka-GE" dirty="0"/>
              <a:t>კლავიატურა, დისპლეი და პერსონალური კომპიუტერის სხვა სტანდარტული კომპონენტები მათაც აქვთ.</a:t>
            </a:r>
          </a:p>
          <a:p>
            <a:pPr marL="0" indent="0" algn="just">
              <a:buNone/>
            </a:pPr>
            <a:r>
              <a:rPr lang="ka-GE" b="1" dirty="0">
                <a:solidFill>
                  <a:srgbClr val="C00000"/>
                </a:solidFill>
              </a:rPr>
              <a:t>სამუშაო სადგური </a:t>
            </a:r>
            <a:r>
              <a:rPr lang="ka-GE" dirty="0"/>
              <a:t>იგივე პერსონალური კომპიუტერია, რომელიც სპეციალიზებულია განსაზღვრული სახის სამუშაოს შესასრულებლად (გრაფიკული, საინჟინრო, საგამომცემლო და სხვ.).</a:t>
            </a:r>
            <a:endParaRPr lang="en-US" dirty="0"/>
          </a:p>
        </p:txBody>
      </p:sp>
    </p:spTree>
    <p:extLst>
      <p:ext uri="{BB962C8B-B14F-4D97-AF65-F5344CB8AC3E}">
        <p14:creationId xmlns:p14="http://schemas.microsoft.com/office/powerpoint/2010/main" val="3427894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normAutofit fontScale="92500" lnSpcReduction="10000"/>
          </a:bodyPr>
          <a:lstStyle/>
          <a:p>
            <a:pPr marL="0" indent="0" algn="just">
              <a:buNone/>
            </a:pPr>
            <a:r>
              <a:rPr lang="ka-GE" dirty="0"/>
              <a:t>მძლავრი პერსონალური კომპიუტერები და სამუშაო სადგურები ხშირად გამოიყენება </a:t>
            </a:r>
            <a:r>
              <a:rPr lang="ka-GE" b="1" dirty="0">
                <a:solidFill>
                  <a:srgbClr val="C00000"/>
                </a:solidFill>
              </a:rPr>
              <a:t>ქსელური სერვერების</a:t>
            </a:r>
            <a:r>
              <a:rPr lang="ka-GE" dirty="0"/>
              <a:t> სახით</a:t>
            </a:r>
            <a:r>
              <a:rPr lang="en-US" dirty="0"/>
              <a:t>.</a:t>
            </a:r>
          </a:p>
          <a:p>
            <a:pPr marL="0" indent="0" algn="just">
              <a:buNone/>
            </a:pPr>
            <a:r>
              <a:rPr lang="ka-GE" b="1" dirty="0">
                <a:solidFill>
                  <a:srgbClr val="C00000"/>
                </a:solidFill>
              </a:rPr>
              <a:t>მეინფრეიმი</a:t>
            </a:r>
            <a:r>
              <a:rPr lang="ka-GE" dirty="0"/>
              <a:t> (</a:t>
            </a:r>
            <a:r>
              <a:rPr lang="en-US" dirty="0"/>
              <a:t>Mainframe</a:t>
            </a:r>
            <a:r>
              <a:rPr lang="ka-GE" dirty="0"/>
              <a:t>) </a:t>
            </a:r>
            <a:r>
              <a:rPr lang="ka-GE"/>
              <a:t>მაღალი წარმადობის </a:t>
            </a:r>
            <a:r>
              <a:rPr lang="ka-GE" dirty="0"/>
              <a:t>მქონე კომპიუტერია, რომელსაც დიდი მოცულობის ოპერატიული და გარე მეხსიერება გააჩნია. მეინფრეიმის დანიშნულება დიდი მოცულობის მონაცემების ცენტრალიზებული საცავის ორგანიზაცია და ინტენსიური გამოთვლითი ოპერაციების შესრულებაა.</a:t>
            </a:r>
          </a:p>
          <a:p>
            <a:pPr marL="0" indent="0" algn="just">
              <a:buNone/>
            </a:pPr>
            <a:endParaRPr lang="ka-GE" dirty="0"/>
          </a:p>
          <a:p>
            <a:pPr marL="0" indent="0" algn="just">
              <a:buNone/>
            </a:pPr>
            <a:r>
              <a:rPr lang="ka-GE" b="1" dirty="0">
                <a:solidFill>
                  <a:srgbClr val="C00000"/>
                </a:solidFill>
              </a:rPr>
              <a:t>სუპერკომპიუტერი</a:t>
            </a:r>
            <a:r>
              <a:rPr lang="ka-GE" dirty="0"/>
              <a:t> მძლავრი მრავალპროცესორიანი გამომთვლელი მანქანაა. სუპერკომპიუტერების შექმნის აუცილებლობა ისეთმა ამოცანებმა განაპირობა, რომელთა გადაწყვეტისთვისაც მეინფრეიმების წარმადობა არასაკმარისი აღმოჩნდა. ასეთი ამოცანებია, მაგალითად, მეტეო ვითარების პროგნოზი, რთული სამხედრო კომპლექსების მართვა, ბიოლოგიური კვლევები, ეკოლოგიური სისტემების მოდელირება და სხვა.</a:t>
            </a:r>
            <a:endParaRPr lang="en-US" dirty="0"/>
          </a:p>
          <a:p>
            <a:pPr marL="0" indent="0">
              <a:buNone/>
            </a:pPr>
            <a:endParaRPr lang="en-US" dirty="0"/>
          </a:p>
        </p:txBody>
      </p:sp>
    </p:spTree>
    <p:extLst>
      <p:ext uri="{BB962C8B-B14F-4D97-AF65-F5344CB8AC3E}">
        <p14:creationId xmlns:p14="http://schemas.microsoft.com/office/powerpoint/2010/main" val="3575352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800600"/>
            <a:ext cx="7467600" cy="1673352"/>
          </a:xfrm>
        </p:spPr>
        <p:txBody>
          <a:bodyPr/>
          <a:lstStyle/>
          <a:p>
            <a:pPr marL="0" indent="0" algn="ctr">
              <a:buNone/>
            </a:pPr>
            <a:r>
              <a:rPr lang="en-US" i="1" dirty="0"/>
              <a:t>Sony PlayStation Vita 3D Model </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04800"/>
            <a:ext cx="6096000"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696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181600"/>
            <a:ext cx="7467600" cy="1292352"/>
          </a:xfrm>
        </p:spPr>
        <p:txBody>
          <a:bodyPr/>
          <a:lstStyle/>
          <a:p>
            <a:pPr marL="0" indent="0" algn="ctr">
              <a:buNone/>
            </a:pPr>
            <a:r>
              <a:rPr lang="en-US" i="1" dirty="0"/>
              <a:t>Server Farm</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33400"/>
            <a:ext cx="592455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603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181600"/>
            <a:ext cx="7467600" cy="1292352"/>
          </a:xfrm>
        </p:spPr>
        <p:txBody>
          <a:bodyPr/>
          <a:lstStyle/>
          <a:p>
            <a:pPr marL="0" indent="0" algn="ctr">
              <a:buNone/>
            </a:pPr>
            <a:r>
              <a:rPr lang="ka-GE" dirty="0"/>
              <a:t>მეინფრეიმი</a:t>
            </a:r>
            <a:r>
              <a:rPr lang="en-US" dirty="0"/>
              <a:t> </a:t>
            </a:r>
            <a:r>
              <a:rPr lang="en-US" i="1" dirty="0"/>
              <a:t>IBM </a:t>
            </a:r>
            <a:r>
              <a:rPr lang="en-US" i="1" dirty="0" err="1"/>
              <a:t>zSeries</a:t>
            </a:r>
            <a:r>
              <a:rPr lang="en-US" i="1" dirty="0"/>
              <a:t> 800</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571500"/>
            <a:ext cx="25146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649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800600"/>
            <a:ext cx="7467600" cy="1673352"/>
          </a:xfrm>
        </p:spPr>
        <p:txBody>
          <a:bodyPr/>
          <a:lstStyle/>
          <a:p>
            <a:pPr marL="0" indent="0" algn="ctr">
              <a:buNone/>
            </a:pPr>
            <a:r>
              <a:rPr lang="ka-GE" b="1" dirty="0"/>
              <a:t>სუპერკომპიუტერი</a:t>
            </a:r>
            <a:r>
              <a:rPr lang="ka-GE" b="1" dirty="0">
                <a:solidFill>
                  <a:srgbClr val="C00000"/>
                </a:solidFill>
              </a:rPr>
              <a:t> </a:t>
            </a:r>
            <a:r>
              <a:rPr lang="en-US" b="1" i="1" dirty="0"/>
              <a:t>IBM Sequoia</a:t>
            </a:r>
            <a:endParaRPr lang="en-US" b="1"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777875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481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3090D4-59B8-448C-90B4-4ACE698F3C13}"/>
              </a:ext>
            </a:extLst>
          </p:cNvPr>
          <p:cNvPicPr/>
          <p:nvPr/>
        </p:nvPicPr>
        <p:blipFill>
          <a:blip r:embed="rId2"/>
          <a:stretch>
            <a:fillRect/>
          </a:stretch>
        </p:blipFill>
        <p:spPr>
          <a:xfrm>
            <a:off x="465741" y="713105"/>
            <a:ext cx="2834640" cy="1572895"/>
          </a:xfrm>
          <a:prstGeom prst="rect">
            <a:avLst/>
          </a:prstGeom>
        </p:spPr>
      </p:pic>
      <p:pic>
        <p:nvPicPr>
          <p:cNvPr id="3" name="Picture 2">
            <a:extLst>
              <a:ext uri="{FF2B5EF4-FFF2-40B4-BE49-F238E27FC236}">
                <a16:creationId xmlns:a16="http://schemas.microsoft.com/office/drawing/2014/main" id="{FBEB64F8-6621-463E-AB40-B423FEB5E95D}"/>
              </a:ext>
            </a:extLst>
          </p:cNvPr>
          <p:cNvPicPr/>
          <p:nvPr/>
        </p:nvPicPr>
        <p:blipFill>
          <a:blip r:embed="rId3"/>
          <a:stretch>
            <a:fillRect/>
          </a:stretch>
        </p:blipFill>
        <p:spPr>
          <a:xfrm>
            <a:off x="4800600" y="551180"/>
            <a:ext cx="2313305" cy="1734820"/>
          </a:xfrm>
          <a:prstGeom prst="rect">
            <a:avLst/>
          </a:prstGeom>
        </p:spPr>
      </p:pic>
      <p:pic>
        <p:nvPicPr>
          <p:cNvPr id="4" name="Picture 3">
            <a:extLst>
              <a:ext uri="{FF2B5EF4-FFF2-40B4-BE49-F238E27FC236}">
                <a16:creationId xmlns:a16="http://schemas.microsoft.com/office/drawing/2014/main" id="{004EE08D-8C96-4D5C-863D-E796E4D2CA8B}"/>
              </a:ext>
            </a:extLst>
          </p:cNvPr>
          <p:cNvPicPr>
            <a:picLocks noChangeAspect="1"/>
          </p:cNvPicPr>
          <p:nvPr/>
        </p:nvPicPr>
        <p:blipFill>
          <a:blip r:embed="rId4"/>
          <a:stretch>
            <a:fillRect/>
          </a:stretch>
        </p:blipFill>
        <p:spPr>
          <a:xfrm>
            <a:off x="572788" y="2583079"/>
            <a:ext cx="2719052" cy="1816765"/>
          </a:xfrm>
          <a:prstGeom prst="rect">
            <a:avLst/>
          </a:prstGeom>
        </p:spPr>
      </p:pic>
      <p:pic>
        <p:nvPicPr>
          <p:cNvPr id="5" name="Picture 4">
            <a:extLst>
              <a:ext uri="{FF2B5EF4-FFF2-40B4-BE49-F238E27FC236}">
                <a16:creationId xmlns:a16="http://schemas.microsoft.com/office/drawing/2014/main" id="{D754E40B-CB18-42C8-B7F4-E1CC1E76C485}"/>
              </a:ext>
            </a:extLst>
          </p:cNvPr>
          <p:cNvPicPr/>
          <p:nvPr/>
        </p:nvPicPr>
        <p:blipFill>
          <a:blip r:embed="rId5"/>
          <a:stretch>
            <a:fillRect/>
          </a:stretch>
        </p:blipFill>
        <p:spPr>
          <a:xfrm>
            <a:off x="4685984" y="2639523"/>
            <a:ext cx="2757170" cy="1838325"/>
          </a:xfrm>
          <a:prstGeom prst="rect">
            <a:avLst/>
          </a:prstGeom>
        </p:spPr>
      </p:pic>
      <p:pic>
        <p:nvPicPr>
          <p:cNvPr id="6" name="Picture 5">
            <a:extLst>
              <a:ext uri="{FF2B5EF4-FFF2-40B4-BE49-F238E27FC236}">
                <a16:creationId xmlns:a16="http://schemas.microsoft.com/office/drawing/2014/main" id="{A4FA1235-0E72-496F-B54C-44D1899AFC2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3660" y="4701922"/>
            <a:ext cx="2947035" cy="1657985"/>
          </a:xfrm>
          <a:prstGeom prst="rect">
            <a:avLst/>
          </a:prstGeom>
          <a:noFill/>
        </p:spPr>
      </p:pic>
      <p:pic>
        <p:nvPicPr>
          <p:cNvPr id="7" name="Picture 6">
            <a:extLst>
              <a:ext uri="{FF2B5EF4-FFF2-40B4-BE49-F238E27FC236}">
                <a16:creationId xmlns:a16="http://schemas.microsoft.com/office/drawing/2014/main" id="{B038744E-FDC4-4B18-A866-74342AE10764}"/>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95509" y="4929090"/>
            <a:ext cx="2747645" cy="1543685"/>
          </a:xfrm>
          <a:prstGeom prst="rect">
            <a:avLst/>
          </a:prstGeom>
          <a:noFill/>
        </p:spPr>
      </p:pic>
      <p:sp>
        <p:nvSpPr>
          <p:cNvPr id="8" name="Rectangle 7">
            <a:extLst>
              <a:ext uri="{FF2B5EF4-FFF2-40B4-BE49-F238E27FC236}">
                <a16:creationId xmlns:a16="http://schemas.microsoft.com/office/drawing/2014/main" id="{F5712A2D-B38E-4981-A242-AAD6704D5625}"/>
              </a:ext>
            </a:extLst>
          </p:cNvPr>
          <p:cNvSpPr/>
          <p:nvPr/>
        </p:nvSpPr>
        <p:spPr>
          <a:xfrm>
            <a:off x="201168" y="2247956"/>
            <a:ext cx="4572000" cy="276999"/>
          </a:xfrm>
          <a:prstGeom prst="rect">
            <a:avLst/>
          </a:prstGeom>
        </p:spPr>
        <p:txBody>
          <a:bodyPr>
            <a:spAutoFit/>
          </a:bodyPr>
          <a:lstStyle/>
          <a:p>
            <a:r>
              <a:rPr lang="ka-GE" sz="1200" dirty="0">
                <a:ea typeface="Calibri" panose="020F0502020204030204" pitchFamily="34" charset="0"/>
                <a:cs typeface="Times New Roman" panose="02020603050405020304" pitchFamily="18" charset="0"/>
              </a:rPr>
              <a:t>სპორტული თამაშების ანალიზი რეალურ დროში.</a:t>
            </a:r>
            <a:endParaRPr lang="en-US" sz="1200" dirty="0"/>
          </a:p>
        </p:txBody>
      </p:sp>
      <p:sp>
        <p:nvSpPr>
          <p:cNvPr id="9" name="Rectangle 8">
            <a:extLst>
              <a:ext uri="{FF2B5EF4-FFF2-40B4-BE49-F238E27FC236}">
                <a16:creationId xmlns:a16="http://schemas.microsoft.com/office/drawing/2014/main" id="{B3152CF1-F7AA-4980-88C1-0CABDFAA630C}"/>
              </a:ext>
            </a:extLst>
          </p:cNvPr>
          <p:cNvSpPr/>
          <p:nvPr/>
        </p:nvSpPr>
        <p:spPr>
          <a:xfrm>
            <a:off x="3965684" y="2241371"/>
            <a:ext cx="4572000" cy="276999"/>
          </a:xfrm>
          <a:prstGeom prst="rect">
            <a:avLst/>
          </a:prstGeom>
        </p:spPr>
        <p:txBody>
          <a:bodyPr>
            <a:spAutoFit/>
          </a:bodyPr>
          <a:lstStyle/>
          <a:p>
            <a:r>
              <a:rPr lang="ka-GE" sz="1200" dirty="0">
                <a:ea typeface="Calibri" panose="020F0502020204030204" pitchFamily="34" charset="0"/>
                <a:cs typeface="Times New Roman" panose="02020603050405020304" pitchFamily="18" charset="0"/>
              </a:rPr>
              <a:t>სპორტული შედეგების გაზომვა და სტატისტიკური ანალიზი.</a:t>
            </a:r>
            <a:endParaRPr lang="en-US" sz="1200" dirty="0"/>
          </a:p>
        </p:txBody>
      </p:sp>
      <p:sp>
        <p:nvSpPr>
          <p:cNvPr id="10" name="Rectangle 9">
            <a:extLst>
              <a:ext uri="{FF2B5EF4-FFF2-40B4-BE49-F238E27FC236}">
                <a16:creationId xmlns:a16="http://schemas.microsoft.com/office/drawing/2014/main" id="{4826B807-5E54-4032-BC84-1E5229EA0C30}"/>
              </a:ext>
            </a:extLst>
          </p:cNvPr>
          <p:cNvSpPr/>
          <p:nvPr/>
        </p:nvSpPr>
        <p:spPr>
          <a:xfrm>
            <a:off x="-137763" y="4339631"/>
            <a:ext cx="4572000" cy="294440"/>
          </a:xfrm>
          <a:prstGeom prst="rect">
            <a:avLst/>
          </a:prstGeom>
        </p:spPr>
        <p:txBody>
          <a:bodyPr>
            <a:spAutoFit/>
          </a:bodyPr>
          <a:lstStyle/>
          <a:p>
            <a:pPr algn="ctr">
              <a:lnSpc>
                <a:spcPct val="115000"/>
              </a:lnSpc>
              <a:spcAft>
                <a:spcPts val="1000"/>
              </a:spcAft>
            </a:pPr>
            <a:r>
              <a:rPr lang="ka-GE" sz="1200" dirty="0">
                <a:ea typeface="Calibri" panose="020F0502020204030204" pitchFamily="34" charset="0"/>
                <a:cs typeface="Times New Roman" panose="02020603050405020304" pitchFamily="18" charset="0"/>
              </a:rPr>
              <a:t>სპორტსმენის ფიზიოლოგიური პარამეტრების ანალიზი.</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F2B8F26B-53A2-42CF-BF7A-7759191EB591}"/>
              </a:ext>
            </a:extLst>
          </p:cNvPr>
          <p:cNvSpPr/>
          <p:nvPr/>
        </p:nvSpPr>
        <p:spPr>
          <a:xfrm>
            <a:off x="4538472" y="4455467"/>
            <a:ext cx="4572000" cy="276999"/>
          </a:xfrm>
          <a:prstGeom prst="rect">
            <a:avLst/>
          </a:prstGeom>
        </p:spPr>
        <p:txBody>
          <a:bodyPr>
            <a:spAutoFit/>
          </a:bodyPr>
          <a:lstStyle/>
          <a:p>
            <a:r>
              <a:rPr lang="ka-GE" sz="1200" dirty="0">
                <a:ea typeface="Calibri" panose="020F0502020204030204" pitchFamily="34" charset="0"/>
                <a:cs typeface="Times New Roman" panose="02020603050405020304" pitchFamily="18" charset="0"/>
              </a:rPr>
              <a:t>ვირტუალური რეალობის ტექნოლოგიები.</a:t>
            </a:r>
            <a:endParaRPr lang="en-US" sz="1200" dirty="0"/>
          </a:p>
        </p:txBody>
      </p:sp>
      <p:sp>
        <p:nvSpPr>
          <p:cNvPr id="12" name="Rectangle 11">
            <a:extLst>
              <a:ext uri="{FF2B5EF4-FFF2-40B4-BE49-F238E27FC236}">
                <a16:creationId xmlns:a16="http://schemas.microsoft.com/office/drawing/2014/main" id="{B7E228BE-514B-4D2B-B83D-32CA2FE89079}"/>
              </a:ext>
            </a:extLst>
          </p:cNvPr>
          <p:cNvSpPr/>
          <p:nvPr/>
        </p:nvSpPr>
        <p:spPr>
          <a:xfrm>
            <a:off x="123509" y="6346233"/>
            <a:ext cx="4572000" cy="461665"/>
          </a:xfrm>
          <a:prstGeom prst="rect">
            <a:avLst/>
          </a:prstGeom>
        </p:spPr>
        <p:txBody>
          <a:bodyPr>
            <a:spAutoFit/>
          </a:bodyPr>
          <a:lstStyle/>
          <a:p>
            <a:r>
              <a:rPr lang="ka-GE" sz="1200" dirty="0">
                <a:ea typeface="Calibri" panose="020F0502020204030204" pitchFamily="34" charset="0"/>
                <a:cs typeface="Times New Roman" panose="02020603050405020304" pitchFamily="18" charset="0"/>
              </a:rPr>
              <a:t>სპორტული მოძრაობების ანალიზი სენსორული სისტემების გამოყენებით.</a:t>
            </a:r>
            <a:endParaRPr lang="en-US" dirty="0"/>
          </a:p>
        </p:txBody>
      </p:sp>
      <p:sp>
        <p:nvSpPr>
          <p:cNvPr id="13" name="Rectangle 12">
            <a:extLst>
              <a:ext uri="{FF2B5EF4-FFF2-40B4-BE49-F238E27FC236}">
                <a16:creationId xmlns:a16="http://schemas.microsoft.com/office/drawing/2014/main" id="{32EA79C1-5A5B-45A2-86C0-612727D080F0}"/>
              </a:ext>
            </a:extLst>
          </p:cNvPr>
          <p:cNvSpPr/>
          <p:nvPr/>
        </p:nvSpPr>
        <p:spPr>
          <a:xfrm>
            <a:off x="5032132" y="6530899"/>
            <a:ext cx="2250937" cy="276999"/>
          </a:xfrm>
          <a:prstGeom prst="rect">
            <a:avLst/>
          </a:prstGeom>
        </p:spPr>
        <p:txBody>
          <a:bodyPr wrap="none">
            <a:spAutoFit/>
          </a:bodyPr>
          <a:lstStyle/>
          <a:p>
            <a:r>
              <a:rPr lang="ka-GE" sz="1200" dirty="0">
                <a:ea typeface="Calibri" panose="020F0502020204030204" pitchFamily="34" charset="0"/>
                <a:cs typeface="Times New Roman" panose="02020603050405020304" pitchFamily="18" charset="0"/>
              </a:rPr>
              <a:t>სპორტული ვიდეო თამაშები.</a:t>
            </a:r>
            <a:endParaRPr lang="en-US" sz="1200" dirty="0"/>
          </a:p>
        </p:txBody>
      </p:sp>
      <p:sp>
        <p:nvSpPr>
          <p:cNvPr id="14" name="Rectangle 13">
            <a:extLst>
              <a:ext uri="{FF2B5EF4-FFF2-40B4-BE49-F238E27FC236}">
                <a16:creationId xmlns:a16="http://schemas.microsoft.com/office/drawing/2014/main" id="{C8BB326C-3924-4B57-A9D3-3E4A59BE9A31}"/>
              </a:ext>
            </a:extLst>
          </p:cNvPr>
          <p:cNvSpPr/>
          <p:nvPr/>
        </p:nvSpPr>
        <p:spPr>
          <a:xfrm>
            <a:off x="2037296" y="50102"/>
            <a:ext cx="3956532" cy="369332"/>
          </a:xfrm>
          <a:prstGeom prst="rect">
            <a:avLst/>
          </a:prstGeom>
        </p:spPr>
        <p:txBody>
          <a:bodyPr wrap="none">
            <a:spAutoFit/>
          </a:bodyPr>
          <a:lstStyle/>
          <a:p>
            <a:r>
              <a:rPr lang="ka-GE" b="1" dirty="0">
                <a:solidFill>
                  <a:srgbClr val="C00000"/>
                </a:solidFill>
                <a:ea typeface="Calibri" panose="020F0502020204030204" pitchFamily="34" charset="0"/>
                <a:cs typeface="Times New Roman" panose="02020603050405020304" pitchFamily="18" charset="0"/>
              </a:rPr>
              <a:t>კომპიუტერის გამოყენება სპორტში</a:t>
            </a:r>
            <a:endParaRPr lang="en-US" b="1" dirty="0">
              <a:solidFill>
                <a:srgbClr val="C00000"/>
              </a:solidFill>
            </a:endParaRPr>
          </a:p>
        </p:txBody>
      </p:sp>
    </p:spTree>
    <p:extLst>
      <p:ext uri="{BB962C8B-B14F-4D97-AF65-F5344CB8AC3E}">
        <p14:creationId xmlns:p14="http://schemas.microsoft.com/office/powerpoint/2010/main" val="16356339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506</TotalTime>
  <Words>1191</Words>
  <Application>Microsoft Office PowerPoint</Application>
  <PresentationFormat>On-screen Show (4:3)</PresentationFormat>
  <Paragraphs>75</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Calibri</vt:lpstr>
      <vt:lpstr>Century Schoolbook</vt:lpstr>
      <vt:lpstr>Sylfaen</vt:lpstr>
      <vt:lpstr>Wingdings</vt:lpstr>
      <vt:lpstr>Wingdings 2</vt:lpstr>
      <vt:lpstr>Oriel</vt:lpstr>
      <vt:lpstr>თემა 1.1. კომპიუტერების თაობები. კომპიუტერის განვითარების ძირითადი ეტაპები და კლასიფიკაცია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ლექცია I.  კომპიუტერების თაობები. კომპიუტერის განვითარების ძირითადი ეტაპები და კლასიფიკაცია</dc:title>
  <dc:creator>Alexander Egoyan</dc:creator>
  <cp:lastModifiedBy>Irina</cp:lastModifiedBy>
  <cp:revision>36</cp:revision>
  <dcterms:created xsi:type="dcterms:W3CDTF">2015-03-05T07:23:41Z</dcterms:created>
  <dcterms:modified xsi:type="dcterms:W3CDTF">2020-03-26T04:52:23Z</dcterms:modified>
</cp:coreProperties>
</file>